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70"/>
  </p:notesMasterIdLst>
  <p:handoutMasterIdLst>
    <p:handoutMasterId r:id="rId71"/>
  </p:handoutMasterIdLst>
  <p:sldIdLst>
    <p:sldId id="256" r:id="rId7"/>
    <p:sldId id="311" r:id="rId8"/>
    <p:sldId id="312" r:id="rId9"/>
    <p:sldId id="313" r:id="rId10"/>
    <p:sldId id="314" r:id="rId11"/>
    <p:sldId id="315" r:id="rId12"/>
    <p:sldId id="316" r:id="rId13"/>
    <p:sldId id="322"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309" r:id="rId36"/>
    <p:sldId id="310" r:id="rId37"/>
    <p:sldId id="295" r:id="rId38"/>
    <p:sldId id="282" r:id="rId39"/>
    <p:sldId id="283" r:id="rId40"/>
    <p:sldId id="284" r:id="rId41"/>
    <p:sldId id="317" r:id="rId42"/>
    <p:sldId id="318" r:id="rId43"/>
    <p:sldId id="319" r:id="rId44"/>
    <p:sldId id="320" r:id="rId45"/>
    <p:sldId id="321" r:id="rId46"/>
    <p:sldId id="285" r:id="rId47"/>
    <p:sldId id="286" r:id="rId48"/>
    <p:sldId id="287" r:id="rId49"/>
    <p:sldId id="288" r:id="rId50"/>
    <p:sldId id="289" r:id="rId51"/>
    <p:sldId id="290" r:id="rId52"/>
    <p:sldId id="291" r:id="rId53"/>
    <p:sldId id="292" r:id="rId54"/>
    <p:sldId id="293" r:id="rId55"/>
    <p:sldId id="294"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73" autoAdjust="0"/>
    <p:restoredTop sz="79969" autoAdjust="0"/>
  </p:normalViewPr>
  <p:slideViewPr>
    <p:cSldViewPr>
      <p:cViewPr varScale="1">
        <p:scale>
          <a:sx n="80" d="100"/>
          <a:sy n="80" d="100"/>
        </p:scale>
        <p:origin x="1216" y="19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70" Type="http://schemas.openxmlformats.org/officeDocument/2006/relationships/notesMaster" Target="notesMasters/notesMaster1.xml"/><Relationship Id="rId71" Type="http://schemas.openxmlformats.org/officeDocument/2006/relationships/handoutMaster" Target="handoutMasters/handoutMaster1.xml"/><Relationship Id="rId72" Type="http://schemas.openxmlformats.org/officeDocument/2006/relationships/presProps" Target="presProp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76" Type="http://schemas.microsoft.com/office/2015/10/relationships/revisionInfo" Target="revisionInfo.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1/18/18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1/18/18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notesMaster" Target="../notesMasters/notesMaster1.xml"/><Relationship Id="rId3"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notesMaster" Target="../notesMasters/notesMaster1.xml"/><Relationship Id="rId3"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notesMaster" Target="../notesMasters/notesMaster1.xml"/><Relationship Id="rId3"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notesMaster" Target="../notesMasters/notesMaster1.xml"/><Relationship Id="rId3"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notesMaster" Target="../notesMasters/notesMaster1.xml"/><Relationship Id="rId3"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This</a:t>
            </a:r>
            <a:r>
              <a:rPr lang="en-US" baseline="0" dirty="0"/>
              <a:t> class is, after all, about you </a:t>
            </a:r>
            <a:r>
              <a:rPr lang="mr-IN" baseline="0" dirty="0"/>
              <a:t>–</a:t>
            </a:r>
            <a:r>
              <a:rPr lang="en-US" baseline="0" dirty="0"/>
              <a:t> so let’s do some introductions.</a:t>
            </a:r>
          </a:p>
          <a:p>
            <a:endParaRPr lang="en-US" baseline="0" dirty="0"/>
          </a:p>
          <a:p>
            <a:endParaRPr lang="en-US" baseline="0" dirty="0"/>
          </a:p>
          <a:p>
            <a:r>
              <a:rPr lang="en-US" baseline="0" dirty="0"/>
              <a:t>(You may also want to ask “Fears about class?” </a:t>
            </a:r>
            <a:r>
              <a:rPr lang="mr-IN" baseline="0" dirty="0"/>
              <a:t>–</a:t>
            </a:r>
            <a:r>
              <a:rPr lang="en-US" baseline="0" dirty="0"/>
              <a:t>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15957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13</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496045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r>
              <a:rPr lang="en-US" dirty="0"/>
              <a:t/>
            </a: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mr-IN" dirty="0"/>
              <a:t>–</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329963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You are a blank</a:t>
            </a:r>
            <a:r>
              <a:rPr lang="en-US" baseline="0" dirty="0"/>
              <a:t> slate.</a:t>
            </a:r>
            <a:r>
              <a:rPr lang="en-US" dirty="0"/>
              <a:t/>
            </a:r>
            <a:br>
              <a:rPr lang="en-US" dirty="0"/>
            </a:br>
            <a:r>
              <a:rPr lang="en-US" dirty="0"/>
              <a:t/>
            </a: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r>
              <a:rPr lang="mr-IN"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a:t>…</a:t>
            </a:r>
            <a:r>
              <a:rPr lang="en-US" dirty="0"/>
              <a:t> there are a few obstacles in the way.</a:t>
            </a:r>
          </a:p>
          <a:p>
            <a:endParaRPr lang="en-US" dirty="0"/>
          </a:p>
          <a:p>
            <a:r>
              <a:rPr lang="en-US" dirty="0"/>
              <a:t>Things</a:t>
            </a:r>
            <a:r>
              <a:rPr lang="en-US" baseline="0" dirty="0"/>
              <a:t> that will frustrate you</a:t>
            </a:r>
            <a:r>
              <a:rPr lang="mr-IN" baseline="0" dirty="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589900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r>
              <a:rPr lang="en-US" baseline="0" dirty="0"/>
              <a:t/>
            </a: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a:t>
            </a:r>
            <a:r>
              <a:rPr lang="mr-IN" dirty="0"/>
              <a:t>–</a:t>
            </a:r>
            <a:r>
              <a:rPr lang="en-US" dirty="0"/>
              <a:t>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29</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32</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5</a:t>
            </a:fld>
            <a:endParaRPr lang="en-US"/>
          </a:p>
        </p:txBody>
      </p:sp>
    </p:spTree>
    <p:extLst>
      <p:ext uri="{BB962C8B-B14F-4D97-AF65-F5344CB8AC3E}">
        <p14:creationId xmlns:p14="http://schemas.microsoft.com/office/powerpoint/2010/main" val="1056995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a:t>
            </a:r>
            <a:r>
              <a:rPr lang="mr-IN" baseline="0" dirty="0"/>
              <a:t>–</a:t>
            </a:r>
            <a:r>
              <a:rPr lang="en-US" baseline="0" dirty="0"/>
              <a:t>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41</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42</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a:t>
            </a:r>
            <a:r>
              <a:rPr lang="mr-IN" baseline="0" dirty="0"/>
              <a:t>–</a:t>
            </a:r>
            <a:r>
              <a:rPr lang="en-US" baseline="0" dirty="0"/>
              <a:t> the graphical user interface which responds to what I type</a:t>
            </a:r>
          </a:p>
          <a:p>
            <a:pPr marL="228600" indent="-228600">
              <a:buAutoNum type="arabicParenR"/>
            </a:pPr>
            <a:r>
              <a:rPr lang="en-US" baseline="0" dirty="0"/>
              <a:t>A “backend” </a:t>
            </a:r>
            <a:r>
              <a:rPr lang="mr-IN" baseline="0" dirty="0"/>
              <a:t>–</a:t>
            </a:r>
            <a:r>
              <a:rPr lang="en-US" baseline="0" dirty="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a:t>
            </a:r>
            <a:r>
              <a:rPr lang="mr-IN" baseline="0" dirty="0"/>
              <a:t>–</a:t>
            </a:r>
            <a:r>
              <a:rPr lang="en-US" baseline="0" dirty="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48</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6222682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a:t>
            </a:r>
            <a:r>
              <a:rPr lang="mr-IN" dirty="0"/>
              <a:t>–</a:t>
            </a:r>
            <a:r>
              <a:rPr lang="en-US" dirty="0"/>
              <a:t>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a:t>
            </a:r>
            <a:r>
              <a:rPr lang="mr-IN" dirty="0"/>
              <a:t>–</a:t>
            </a:r>
            <a:r>
              <a:rPr lang="en-US" dirty="0"/>
              <a:t>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a:t>
            </a:r>
            <a:r>
              <a:rPr lang="mr-IN" baseline="0" dirty="0"/>
              <a:t>–</a:t>
            </a:r>
            <a:r>
              <a:rPr lang="en-US" baseline="0" dirty="0"/>
              <a:t>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53</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55</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56</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57</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58</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59</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20942416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60</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61</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63</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55168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1082817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58749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11</a:t>
            </a:fld>
            <a:endParaRPr lang="en-US"/>
          </a:p>
        </p:txBody>
      </p:sp>
    </p:spTree>
    <p:extLst>
      <p:ext uri="{BB962C8B-B14F-4D97-AF65-F5344CB8AC3E}">
        <p14:creationId xmlns:p14="http://schemas.microsoft.com/office/powerpoint/2010/main" val="1268111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numCol="1">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122498373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3.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theme" Target="../theme/theme4.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theme" Target="../theme/theme5.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theme" Target="../theme/theme6.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1/18/18</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1/18/18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1/18/18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1/18/18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1/18/18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1/18/18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hyperlink" Target="http://lmgtfy.com/?q=google+fu" TargetMode="External"/><Relationship Id="rId4" Type="http://schemas.openxmlformats.org/officeDocument/2006/relationships/image" Target="../media/image23.jpg"/><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jpg"/><Relationship Id="rId3" Type="http://schemas.openxmlformats.org/officeDocument/2006/relationships/image" Target="../media/image2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31.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3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jpeg"/><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hyperlink" Target="https://www.youtube.com/watch?v=ieb6Svbc10E&amp;index=1&amp;list=PLgJ8UgkiorCnMLsUevoQRxH8t9bt7ne14" TargetMode="External"/><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36.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www.nerdystickers.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4" name="Text Placeholder 3"/>
          <p:cNvSpPr>
            <a:spLocks noGrp="1"/>
          </p:cNvSpPr>
          <p:nvPr>
            <p:ph type="body" sz="quarter" idx="4294967295"/>
          </p:nvPr>
        </p:nvSpPr>
        <p:spPr>
          <a:xfrm>
            <a:off x="414052" y="2572542"/>
            <a:ext cx="2700338" cy="381000"/>
          </a:xfrm>
        </p:spPr>
        <p:txBody>
          <a:bodyPr numCol="1">
            <a:normAutofit fontScale="92500" lnSpcReduction="20000"/>
          </a:bodyPr>
          <a:lstStyle/>
          <a:p>
            <a:pPr marL="0" indent="0">
              <a:buNone/>
            </a:pPr>
            <a:r>
              <a:rPr lang="en-US" dirty="0">
                <a:solidFill>
                  <a:schemeClr val="bg1"/>
                </a:solidFill>
              </a:rPr>
              <a:t>Day 1</a:t>
            </a:r>
          </a:p>
          <a:p>
            <a:endParaRPr lang="en-US" dirty="0">
              <a:solidFill>
                <a:schemeClr val="bg1"/>
              </a:solidFill>
            </a:endParaRPr>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extLst>
      <p:ext uri="{BB962C8B-B14F-4D97-AF65-F5344CB8AC3E}">
        <p14:creationId xmlns:p14="http://schemas.microsoft.com/office/powerpoint/2010/main" val="47544189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B0604020202020204" pitchFamily="34" charset="0"/>
                <a:cs typeface="Arial" panose="020B0604020202020204" pitchFamily="3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B0604020202020204" pitchFamily="34" charset="0"/>
                <a:cs typeface="Arial" panose="020B0604020202020204" pitchFamily="3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02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escape a “</a:t>
            </a:r>
            <a:r>
              <a:rPr lang="en-US" sz="2400" u="sng" dirty="0">
                <a:latin typeface="Arial" panose="020B0604020202020204" pitchFamily="34" charset="0"/>
                <a:cs typeface="Arial" panose="020B0604020202020204" pitchFamily="34" charset="0"/>
              </a:rPr>
              <a:t>dead-end job</a:t>
            </a:r>
            <a:r>
              <a:rPr lang="en-US" sz="2400" dirty="0">
                <a:latin typeface="Arial" panose="020B0604020202020204" pitchFamily="34" charset="0"/>
                <a:cs typeface="Arial" panose="020B0604020202020204" pitchFamily="3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pursue a “</a:t>
            </a:r>
            <a:r>
              <a:rPr lang="en-US" sz="2400" u="sng" dirty="0">
                <a:latin typeface="Arial" panose="020B0604020202020204" pitchFamily="34" charset="0"/>
                <a:cs typeface="Arial" panose="020B0604020202020204" pitchFamily="34" charset="0"/>
              </a:rPr>
              <a:t>dream</a:t>
            </a:r>
            <a:r>
              <a:rPr lang="en-US" sz="2400" dirty="0">
                <a:latin typeface="Arial" panose="020B0604020202020204" pitchFamily="34" charset="0"/>
                <a:cs typeface="Arial" panose="020B0604020202020204" pitchFamily="3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able to “</a:t>
            </a:r>
            <a:r>
              <a:rPr lang="en-US" sz="2400" u="sng" dirty="0">
                <a:latin typeface="Arial" panose="020B0604020202020204" pitchFamily="34" charset="0"/>
                <a:cs typeface="Arial" panose="020B0604020202020204" pitchFamily="34" charset="0"/>
              </a:rPr>
              <a:t>create</a:t>
            </a:r>
            <a:r>
              <a:rPr lang="en-US" sz="2400" dirty="0">
                <a:latin typeface="Arial" panose="020B0604020202020204" pitchFamily="34" charset="0"/>
                <a:cs typeface="Arial" panose="020B0604020202020204" pitchFamily="3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follow a “</a:t>
            </a:r>
            <a:r>
              <a:rPr lang="en-US" sz="2400" u="sng" dirty="0">
                <a:latin typeface="Arial" panose="020B0604020202020204" pitchFamily="34" charset="0"/>
                <a:cs typeface="Arial" panose="020B0604020202020204" pitchFamily="34" charset="0"/>
              </a:rPr>
              <a:t>fascination</a:t>
            </a:r>
            <a:r>
              <a:rPr lang="en-US" sz="2400" dirty="0">
                <a:latin typeface="Arial" panose="020B0604020202020204" pitchFamily="34" charset="0"/>
                <a:cs typeface="Arial" panose="020B0604020202020204" pitchFamily="3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stability</a:t>
            </a:r>
            <a:r>
              <a:rPr lang="en-US" sz="2400" dirty="0">
                <a:latin typeface="Arial" panose="020B0604020202020204" pitchFamily="34" charset="0"/>
                <a:cs typeface="Arial" panose="020B0604020202020204" pitchFamily="3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attain “</a:t>
            </a:r>
            <a:r>
              <a:rPr lang="en-US" sz="2400" u="sng" dirty="0">
                <a:latin typeface="Arial" panose="020B0604020202020204" pitchFamily="34" charset="0"/>
                <a:cs typeface="Arial" panose="020B0604020202020204" pitchFamily="34" charset="0"/>
              </a:rPr>
              <a:t>financial freedom</a:t>
            </a:r>
            <a:r>
              <a:rPr lang="en-US" sz="2400" dirty="0">
                <a:latin typeface="Arial" panose="020B0604020202020204" pitchFamily="34" charset="0"/>
                <a:cs typeface="Arial" panose="020B0604020202020204" pitchFamily="3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a:t>
            </a:r>
            <a:r>
              <a:rPr lang="en-US" sz="2400" u="sng" dirty="0">
                <a:latin typeface="Arial" panose="020B0604020202020204" pitchFamily="34" charset="0"/>
                <a:cs typeface="Arial" panose="020B0604020202020204" pitchFamily="34" charset="0"/>
              </a:rPr>
              <a:t>challenge</a:t>
            </a:r>
            <a:r>
              <a:rPr lang="en-US" sz="2400" dirty="0">
                <a:latin typeface="Arial" panose="020B0604020202020204" pitchFamily="34" charset="0"/>
                <a:cs typeface="Arial" panose="020B0604020202020204" pitchFamily="3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B0604020202020204" pitchFamily="34" charset="0"/>
                <a:cs typeface="Arial" panose="020B0604020202020204" pitchFamily="3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B0604020202020204" pitchFamily="34" charset="0"/>
                <a:cs typeface="Arial" panose="020B0604020202020204" pitchFamily="34" charset="0"/>
              </a:rPr>
              <a:t>To be a “</a:t>
            </a:r>
            <a:r>
              <a:rPr lang="en-US" sz="2400" u="sng" dirty="0">
                <a:latin typeface="Arial" panose="020B0604020202020204" pitchFamily="34" charset="0"/>
                <a:cs typeface="Arial" panose="020B0604020202020204" pitchFamily="34" charset="0"/>
              </a:rPr>
              <a:t>role model</a:t>
            </a:r>
            <a:r>
              <a:rPr lang="en-US" sz="2400" dirty="0">
                <a:latin typeface="Arial" panose="020B0604020202020204" pitchFamily="34" charset="0"/>
                <a:cs typeface="Arial" panose="020B0604020202020204" pitchFamily="3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a:latin typeface="Arial" panose="020B0604020202020204" pitchFamily="34" charset="0"/>
                <a:ea typeface="Roboto" panose="02000000000000000000" pitchFamily="2" charset="0"/>
                <a:cs typeface="Arial" panose="020B0604020202020204" pitchFamily="34" charset="0"/>
              </a:rPr>
              <a:t>Nothing good comes </a:t>
            </a:r>
            <a:r>
              <a:rPr lang="en-US" sz="4800" dirty="0" smtClean="0">
                <a:latin typeface="Arial" panose="020B0604020202020204" pitchFamily="34" charset="0"/>
                <a:ea typeface="Roboto" panose="02000000000000000000" pitchFamily="2" charset="0"/>
                <a:cs typeface="Arial" panose="020B0604020202020204" pitchFamily="34" charset="0"/>
              </a:rPr>
              <a:t>easily</a:t>
            </a:r>
            <a:r>
              <a:rPr lang="en-US" sz="4800" dirty="0">
                <a:latin typeface="Arial" panose="020B0604020202020204" pitchFamily="34" charset="0"/>
                <a:ea typeface="Roboto" panose="02000000000000000000" pitchFamily="2" charset="0"/>
                <a:cs typeface="Arial" panose="020B0604020202020204" pitchFamily="34" charset="0"/>
              </a:rPr>
              <a:t>.</a:t>
            </a:r>
            <a:endParaRPr lang="en-US" sz="48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extLst>
      <p:ext uri="{BB962C8B-B14F-4D97-AF65-F5344CB8AC3E}">
        <p14:creationId xmlns:p14="http://schemas.microsoft.com/office/powerpoint/2010/main" val="136085465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extLst>
      <p:ext uri="{BB962C8B-B14F-4D97-AF65-F5344CB8AC3E}">
        <p14:creationId xmlns:p14="http://schemas.microsoft.com/office/powerpoint/2010/main" val="50852863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B0604020202020204" pitchFamily="34" charset="0"/>
                <a:cs typeface="Arial" panose="020B0604020202020204" pitchFamily="34" charset="0"/>
              </a:rPr>
              <a:t>When it comes to web development…</a:t>
            </a:r>
          </a:p>
        </p:txBody>
      </p:sp>
    </p:spTree>
    <p:extLst>
      <p:ext uri="{BB962C8B-B14F-4D97-AF65-F5344CB8AC3E}">
        <p14:creationId xmlns:p14="http://schemas.microsoft.com/office/powerpoint/2010/main" val="200328661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B0604020202020204" pitchFamily="34" charset="0"/>
                <a:cs typeface="Arial" panose="020B0604020202020204" pitchFamily="34" charset="0"/>
              </a:rPr>
              <a:t>I know </a:t>
            </a:r>
            <a:r>
              <a:rPr lang="en-US" sz="8000" b="1" i="1" u="sng" dirty="0">
                <a:latin typeface="Arial" panose="020B0604020202020204" pitchFamily="34" charset="0"/>
                <a:cs typeface="Arial" panose="020B0604020202020204" pitchFamily="34" charset="0"/>
              </a:rPr>
              <a:t>nothing.</a:t>
            </a:r>
          </a:p>
        </p:txBody>
      </p:sp>
    </p:spTree>
    <p:extLst>
      <p:ext uri="{BB962C8B-B14F-4D97-AF65-F5344CB8AC3E}">
        <p14:creationId xmlns:p14="http://schemas.microsoft.com/office/powerpoint/2010/main" val="177759995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A74EF0-9586-451A-BF58-AB9488CD1389}"/>
              </a:ext>
            </a:extLst>
          </p:cNvPr>
          <p:cNvSpPr>
            <a:spLocks noGrp="1"/>
          </p:cNvSpPr>
          <p:nvPr>
            <p:ph type="title"/>
          </p:nvPr>
        </p:nvSpPr>
        <p:spPr/>
        <p:txBody>
          <a:bodyPr/>
          <a:lstStyle/>
          <a:p>
            <a:r>
              <a:rPr lang="en-US" dirty="0"/>
              <a:t>I like to start with something funny</a:t>
            </a:r>
          </a:p>
        </p:txBody>
      </p:sp>
      <p:sp>
        <p:nvSpPr>
          <p:cNvPr id="3" name="TextBox 2">
            <a:extLst>
              <a:ext uri="{FF2B5EF4-FFF2-40B4-BE49-F238E27FC236}">
                <a16:creationId xmlns="" xmlns:a16="http://schemas.microsoft.com/office/drawing/2014/main" id="{58CC89A2-F195-43B7-BBB3-19F95478BD40}"/>
              </a:ext>
            </a:extLst>
          </p:cNvPr>
          <p:cNvSpPr txBox="1"/>
          <p:nvPr/>
        </p:nvSpPr>
        <p:spPr>
          <a:xfrm>
            <a:off x="609600" y="914400"/>
            <a:ext cx="6781800" cy="3416320"/>
          </a:xfrm>
          <a:prstGeom prst="rect">
            <a:avLst/>
          </a:prstGeom>
          <a:noFill/>
        </p:spPr>
        <p:txBody>
          <a:bodyPr wrap="square" rtlCol="0">
            <a:spAutoFit/>
          </a:bodyPr>
          <a:lstStyle/>
          <a:p>
            <a:r>
              <a:rPr lang="en-US" sz="3600" dirty="0"/>
              <a:t>A programmer’s wife tells him “Go to the store and get a loaf of bread.  If they have eggs get a dozen.”</a:t>
            </a:r>
          </a:p>
          <a:p>
            <a:endParaRPr lang="en-US" sz="3600" dirty="0"/>
          </a:p>
          <a:p>
            <a:r>
              <a:rPr lang="en-US" sz="3600" dirty="0"/>
              <a:t>The programmer came home with 12 loaves of bread.</a:t>
            </a:r>
          </a:p>
        </p:txBody>
      </p:sp>
      <p:pic>
        <p:nvPicPr>
          <p:cNvPr id="1030" name="Picture 6" descr="Image result for bad joke eel blank">
            <a:extLst>
              <a:ext uri="{FF2B5EF4-FFF2-40B4-BE49-F238E27FC236}">
                <a16:creationId xmlns="" xmlns:a16="http://schemas.microsoft.com/office/drawing/2014/main" id="{7BEAE795-370A-44A7-922F-4A65379D76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399" y="4090009"/>
            <a:ext cx="3267919" cy="2364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76761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B0604020202020204" pitchFamily="34" charset="0"/>
                <a:cs typeface="Arial" panose="020B0604020202020204" pitchFamily="3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28706630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
            </a: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three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HUGE 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to Code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altLang="en" sz="3200" dirty="0">
                <a:latin typeface="Arial" panose="020B0604020202020204" pitchFamily="34" charset="0"/>
                <a:ea typeface="Roboto" pitchFamily="2" charset="0"/>
                <a:cs typeface="Arial" panose="020B0604020202020204" pitchFamily="34" charset="0"/>
              </a:rPr>
              <a:t>Tell us your n</a:t>
            </a:r>
            <a:r>
              <a:rPr lang="en" altLang="en" sz="3200" dirty="0" err="1">
                <a:latin typeface="Arial" panose="020B0604020202020204" pitchFamily="34" charset="0"/>
                <a:ea typeface="Roboto" pitchFamily="2" charset="0"/>
                <a:cs typeface="Arial" panose="020B0604020202020204" pitchFamily="34" charset="0"/>
              </a:rPr>
              <a:t>ame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a:latin typeface="Arial" panose="020B0604020202020204" pitchFamily="34" charset="0"/>
                <a:ea typeface="Roboto" pitchFamily="2" charset="0"/>
                <a:cs typeface="Arial" panose="020B0604020202020204" pitchFamily="34" charset="0"/>
              </a:rPr>
              <a:t>If you could have a super power, what would it be?</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2257816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B0604020202020204" pitchFamily="34" charset="0"/>
                <a:cs typeface="Arial" panose="020B0604020202020204" pitchFamily="34" charset="0"/>
                <a:hlinkClick r:id="rId3"/>
              </a:rPr>
              <a:t>What is Google Fu?</a:t>
            </a:r>
            <a:endParaRPr lang="en-US" sz="36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0DAF2D18-5118-4D4E-9F4F-9D831852D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 y="2003327"/>
            <a:ext cx="9144000" cy="2286000"/>
          </a:xfrm>
          <a:prstGeom prst="rect">
            <a:avLst/>
          </a:prstGeom>
        </p:spPr>
      </p:pic>
    </p:spTree>
    <p:extLst>
      <p:ext uri="{BB962C8B-B14F-4D97-AF65-F5344CB8AC3E}">
        <p14:creationId xmlns:p14="http://schemas.microsoft.com/office/powerpoint/2010/main" val="74698885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Pulling Back the Curtain</a:t>
            </a:r>
            <a:endParaRPr lang="en-US" dirty="0"/>
          </a:p>
        </p:txBody>
      </p:sp>
      <p:sp>
        <p:nvSpPr>
          <p:cNvPr id="3" name="Shape 70"/>
          <p:cNvSpPr txBox="1">
            <a:spLocks/>
          </p:cNvSpPr>
          <p:nvPr/>
        </p:nvSpPr>
        <p:spPr>
          <a:xfrm>
            <a:off x="98425" y="457200"/>
            <a:ext cx="8947150" cy="3685291"/>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endParaRPr lang="en" altLang="en"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dirty="0" smtClean="0">
                <a:latin typeface="Arial" panose="020B0604020202020204" pitchFamily="34" charset="0"/>
                <a:ea typeface="Roboto" panose="02000000000000000000" pitchFamily="2" charset="0"/>
                <a:cs typeface="Arial" panose="020B0604020202020204" pitchFamily="34" charset="0"/>
              </a:rPr>
              <a:t>You don’t have to schmooze me because I have virtually no say in your final grade</a:t>
            </a:r>
            <a:endParaRPr lang="en" altLang="en"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dirty="0" smtClean="0">
                <a:latin typeface="Arial" panose="020B0604020202020204" pitchFamily="34" charset="0"/>
                <a:ea typeface="Roboto" panose="02000000000000000000" pitchFamily="2" charset="0"/>
                <a:cs typeface="Arial" panose="020B0604020202020204" pitchFamily="34" charset="0"/>
              </a:rPr>
              <a:t>I follow a strict and proven set of lesson plans.  My biggest and hardest job is keeping the schedule.</a:t>
            </a:r>
            <a:endParaRPr lang="en" altLang="en"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dirty="0" smtClean="0">
                <a:latin typeface="Arial" panose="020B0604020202020204" pitchFamily="34" charset="0"/>
                <a:ea typeface="Roboto" panose="02000000000000000000" pitchFamily="2" charset="0"/>
                <a:cs typeface="Arial" panose="020B0604020202020204" pitchFamily="34" charset="0"/>
              </a:rPr>
              <a:t>There are 32(</a:t>
            </a:r>
            <a:r>
              <a:rPr lang="en-US" altLang="en" dirty="0" err="1" smtClean="0">
                <a:latin typeface="Arial" panose="020B0604020202020204" pitchFamily="34" charset="0"/>
                <a:ea typeface="Roboto" panose="02000000000000000000" pitchFamily="2" charset="0"/>
                <a:cs typeface="Arial" panose="020B0604020202020204" pitchFamily="34" charset="0"/>
              </a:rPr>
              <a:t>ish</a:t>
            </a:r>
            <a:r>
              <a:rPr lang="en-US" altLang="en" dirty="0" smtClean="0">
                <a:latin typeface="Arial" panose="020B0604020202020204" pitchFamily="34" charset="0"/>
                <a:ea typeface="Roboto" panose="02000000000000000000" pitchFamily="2" charset="0"/>
                <a:cs typeface="Arial" panose="020B0604020202020204" pitchFamily="34" charset="0"/>
              </a:rPr>
              <a:t>) of you and 3 of us.  You have to learn early to help each other or the odds are greatly against you.  Get over being shy and introverted immediately!</a:t>
            </a:r>
            <a:endParaRPr lang="en" altLang="en"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dirty="0" smtClean="0">
                <a:latin typeface="Arial" panose="020B0604020202020204" pitchFamily="34" charset="0"/>
                <a:ea typeface="Roboto" panose="02000000000000000000" pitchFamily="2" charset="0"/>
                <a:cs typeface="Arial" panose="020B0604020202020204" pitchFamily="34" charset="0"/>
              </a:rPr>
              <a:t>I didn’t make the curriculum, but sometimes I enhance it, and sometimes I openly disagree with it, but I always present it with one exception.  I’ll never tell you something is hard.  Here’s why.</a:t>
            </a:r>
            <a:endParaRPr lang="en" altLang="en"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22610927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35" y="656126"/>
            <a:ext cx="8617007" cy="5744671"/>
          </a:xfrm>
          <a:prstGeom prst="rect">
            <a:avLst/>
          </a:prstGeom>
        </p:spPr>
      </p:pic>
      <p:sp>
        <p:nvSpPr>
          <p:cNvPr id="2" name="Title 1"/>
          <p:cNvSpPr>
            <a:spLocks noGrp="1"/>
          </p:cNvSpPr>
          <p:nvPr>
            <p:ph type="title"/>
          </p:nvPr>
        </p:nvSpPr>
        <p:spPr>
          <a:xfrm>
            <a:off x="304800" y="0"/>
            <a:ext cx="7162800" cy="653854"/>
          </a:xfrm>
        </p:spPr>
        <p:txBody>
          <a:bodyPr>
            <a:normAutofit/>
          </a:bodyPr>
          <a:lstStyle/>
          <a:p>
            <a:r>
              <a:rPr lang="en-US" dirty="0" smtClean="0"/>
              <a:t>In 2007 I rode my bicycle 150 miles in 2 days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354880" y="1611677"/>
            <a:ext cx="5746945" cy="3831297"/>
          </a:xfrm>
          <a:prstGeom prst="rect">
            <a:avLst/>
          </a:prstGeom>
        </p:spPr>
      </p:pic>
    </p:spTree>
    <p:extLst>
      <p:ext uri="{BB962C8B-B14F-4D97-AF65-F5344CB8AC3E}">
        <p14:creationId xmlns:p14="http://schemas.microsoft.com/office/powerpoint/2010/main" val="141062064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924800" cy="653854"/>
          </a:xfrm>
        </p:spPr>
        <p:txBody>
          <a:bodyPr>
            <a:normAutofit/>
          </a:bodyPr>
          <a:lstStyle/>
          <a:p>
            <a:r>
              <a:rPr lang="en-US" dirty="0" smtClean="0"/>
              <a:t>In 2011 I was diagnosed with Dermatomyositis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624" y="762000"/>
            <a:ext cx="7543800" cy="5657850"/>
          </a:xfrm>
          <a:prstGeom prst="rect">
            <a:avLst/>
          </a:prstGeom>
        </p:spPr>
      </p:pic>
    </p:spTree>
    <p:extLst>
      <p:ext uri="{BB962C8B-B14F-4D97-AF65-F5344CB8AC3E}">
        <p14:creationId xmlns:p14="http://schemas.microsoft.com/office/powerpoint/2010/main" val="119898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924800" cy="653854"/>
          </a:xfrm>
        </p:spPr>
        <p:txBody>
          <a:bodyPr>
            <a:normAutofit/>
          </a:bodyPr>
          <a:lstStyle/>
          <a:p>
            <a:r>
              <a:rPr lang="en-US" dirty="0" smtClean="0"/>
              <a:t>In 2016 I went into full remission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834" y="838200"/>
            <a:ext cx="7352731" cy="5514548"/>
          </a:xfrm>
          <a:prstGeom prst="rect">
            <a:avLst/>
          </a:prstGeom>
        </p:spPr>
      </p:pic>
    </p:spTree>
    <p:extLst>
      <p:ext uri="{BB962C8B-B14F-4D97-AF65-F5344CB8AC3E}">
        <p14:creationId xmlns:p14="http://schemas.microsoft.com/office/powerpoint/2010/main" val="11864475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a:spLocks/>
          </p:cNvSpPr>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Bruce M. Van Horn II</a:t>
            </a:r>
            <a:endParaRPr lang="en" alt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B.A. Psychology, University of Oklahoma</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a:latin typeface="Arial" panose="020B0604020202020204" pitchFamily="34" charset="0"/>
                <a:ea typeface="Roboto" panose="02000000000000000000" pitchFamily="2" charset="0"/>
                <a:cs typeface="Arial" panose="020B0604020202020204" pitchFamily="34" charset="0"/>
              </a:rPr>
              <a:t>Lead Developer, Visual Storage Intelligence</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sz="2800" dirty="0">
                <a:latin typeface="Arial" panose="020B0604020202020204" pitchFamily="34" charset="0"/>
                <a:ea typeface="Roboto" panose="02000000000000000000" pitchFamily="2" charset="0"/>
                <a:cs typeface="Arial" panose="020B0604020202020204" pitchFamily="34" charset="0"/>
              </a:rPr>
              <a:t>37 years coding</a:t>
            </a:r>
            <a:r>
              <a:rPr lang="en" altLang="en" sz="2800" dirty="0">
                <a:latin typeface="Arial" panose="020B0604020202020204" pitchFamily="34" charset="0"/>
                <a:ea typeface="Roboto" panose="02000000000000000000" pitchFamily="2" charset="0"/>
                <a:cs typeface="Arial" panose="020B0604020202020204" pitchFamily="34" charset="0"/>
              </a:rPr>
              <a:t>, </a:t>
            </a:r>
            <a:r>
              <a:rPr lang="en" altLang="en" sz="1500" dirty="0">
                <a:latin typeface="Arial" panose="020B0604020202020204" pitchFamily="34" charset="0"/>
                <a:ea typeface="Roboto" panose="02000000000000000000" pitchFamily="2" charset="0"/>
                <a:cs typeface="Arial" panose="020B0604020202020204" pitchFamily="34" charset="0"/>
              </a:rPr>
              <a:t>(</a:t>
            </a:r>
            <a:r>
              <a:rPr lang="en-US" altLang="en" sz="1500" dirty="0">
                <a:latin typeface="Arial" panose="020B0604020202020204" pitchFamily="34" charset="0"/>
                <a:ea typeface="Roboto" panose="02000000000000000000" pitchFamily="2" charset="0"/>
                <a:cs typeface="Arial" panose="020B0604020202020204" pitchFamily="34" charset="0"/>
              </a:rPr>
              <a:t>still </a:t>
            </a:r>
            <a:r>
              <a:rPr lang="en" altLang="en" sz="1500" dirty="0">
                <a:latin typeface="Arial" panose="020B0604020202020204" pitchFamily="34" charset="0"/>
                <a:ea typeface="Roboto" panose="02000000000000000000" pitchFamily="2" charset="0"/>
                <a:cs typeface="Arial" panose="020B0604020202020204" pitchFamily="34" charset="0"/>
              </a:rPr>
              <a:t>a n00b.)</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3429000" y="4326923"/>
            <a:ext cx="5726741" cy="1631216"/>
          </a:xfrm>
          <a:prstGeom prst="rect">
            <a:avLst/>
          </a:prstGeom>
        </p:spPr>
        <p:txBody>
          <a:bodyPr wrap="square" numCol="1">
            <a:spAutoFit/>
          </a:bodyPr>
          <a:lstStyle/>
          <a:p>
            <a:pPr marL="685800" indent="-457200">
              <a:spcBef>
                <a:spcPts val="0"/>
              </a:spcBef>
              <a:buFont typeface="Arial" panose="020B0604020202020204" pitchFamily="34" charset="0"/>
              <a:buChar char="•"/>
            </a:pPr>
            <a:r>
              <a:rPr lang="en-US" altLang="en" sz="3000" i="1" dirty="0">
                <a:latin typeface="Arial" panose="020B0604020202020204" pitchFamily="34" charset="0"/>
                <a:ea typeface="Roboto" panose="02000000000000000000" pitchFamily="2" charset="0"/>
                <a:cs typeface="Arial" panose="020B0604020202020204" pitchFamily="34" charset="0"/>
              </a:rPr>
              <a:t>Teaching </a:t>
            </a:r>
            <a:r>
              <a:rPr lang="en-US" altLang="en" sz="3000" i="1" dirty="0" smtClean="0">
                <a:latin typeface="Arial" panose="020B0604020202020204" pitchFamily="34" charset="0"/>
                <a:ea typeface="Roboto" panose="02000000000000000000" pitchFamily="2" charset="0"/>
                <a:cs typeface="Arial" panose="020B0604020202020204" pitchFamily="34" charset="0"/>
              </a:rPr>
              <a:t>24 </a:t>
            </a:r>
            <a:r>
              <a:rPr lang="en-US" altLang="en" sz="3000" i="1" dirty="0">
                <a:latin typeface="Arial" panose="020B0604020202020204" pitchFamily="34" charset="0"/>
                <a:ea typeface="Roboto" panose="02000000000000000000" pitchFamily="2" charset="0"/>
                <a:cs typeface="Arial" panose="020B0604020202020204" pitchFamily="34" charset="0"/>
              </a:rPr>
              <a:t>Years</a:t>
            </a: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endParaRPr lang="en" altLang="en" sz="3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US" altLang="en" sz="2000" dirty="0" smtClean="0">
                <a:latin typeface="Arial" panose="020B0604020202020204" pitchFamily="34" charset="0"/>
                <a:ea typeface="Roboto" panose="02000000000000000000" pitchFamily="2" charset="0"/>
                <a:cs typeface="Arial" panose="020B0604020202020204" pitchFamily="34" charset="0"/>
              </a:rPr>
              <a:t>Fun Fact:  I once wrote code for a top secret spy organization</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TextBox 7"/>
          <p:cNvSpPr txBox="1"/>
          <p:nvPr/>
        </p:nvSpPr>
        <p:spPr>
          <a:xfrm>
            <a:off x="870741" y="4803976"/>
            <a:ext cx="1832489" cy="369332"/>
          </a:xfrm>
          <a:prstGeom prst="rect">
            <a:avLst/>
          </a:prstGeom>
          <a:noFill/>
        </p:spPr>
        <p:txBody>
          <a:bodyPr wrap="none" numCol="1" rtlCol="0">
            <a:spAutoFit/>
          </a:bodyPr>
          <a:lstStyle/>
          <a:p>
            <a:r>
              <a:rPr lang="en-US" dirty="0"/>
              <a:t>Insert image here</a:t>
            </a:r>
          </a:p>
        </p:txBody>
      </p:sp>
      <p:sp>
        <p:nvSpPr>
          <p:cNvPr id="6" name="Rectangle 5"/>
          <p:cNvSpPr/>
          <p:nvPr/>
        </p:nvSpPr>
        <p:spPr>
          <a:xfrm>
            <a:off x="304800" y="3962400"/>
            <a:ext cx="3124200" cy="213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B0604020202020204" pitchFamily="34" charset="0"/>
                <a:cs typeface="Arial" panose="020B0604020202020204" pitchFamily="34" charset="0"/>
              </a:rPr>
              <a:t>Insert image of you here</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3216" r="15556" b="19006"/>
          <a:stretch/>
        </p:blipFill>
        <p:spPr>
          <a:xfrm>
            <a:off x="304800" y="3810000"/>
            <a:ext cx="3232150" cy="2948628"/>
          </a:xfrm>
          <a:prstGeom prst="rect">
            <a:avLst/>
          </a:prstGeom>
        </p:spPr>
      </p:pic>
    </p:spTree>
    <p:extLst>
      <p:ext uri="{BB962C8B-B14F-4D97-AF65-F5344CB8AC3E}">
        <p14:creationId xmlns:p14="http://schemas.microsoft.com/office/powerpoint/2010/main" val="1602693954"/>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that’s why</a:t>
            </a:r>
            <a:endParaRPr lang="en-US" dirty="0"/>
          </a:p>
        </p:txBody>
      </p:sp>
      <p:sp>
        <p:nvSpPr>
          <p:cNvPr id="3" name="TextBox 2"/>
          <p:cNvSpPr txBox="1"/>
          <p:nvPr/>
        </p:nvSpPr>
        <p:spPr>
          <a:xfrm>
            <a:off x="533400" y="1447800"/>
            <a:ext cx="7696200" cy="2062103"/>
          </a:xfrm>
          <a:prstGeom prst="rect">
            <a:avLst/>
          </a:prstGeom>
          <a:noFill/>
        </p:spPr>
        <p:txBody>
          <a:bodyPr wrap="square" rtlCol="0">
            <a:spAutoFit/>
          </a:bodyPr>
          <a:lstStyle/>
          <a:p>
            <a:r>
              <a:rPr lang="en-US" sz="3200" dirty="0" smtClean="0"/>
              <a:t>I’ll never tell you something is hard</a:t>
            </a:r>
            <a:r>
              <a:rPr lang="en-US" sz="3200" smtClean="0"/>
              <a:t>.  </a:t>
            </a:r>
          </a:p>
          <a:p>
            <a:endParaRPr lang="en-US" sz="3200" dirty="0" smtClean="0"/>
          </a:p>
          <a:p>
            <a:r>
              <a:rPr lang="en-US" sz="3200" dirty="0" smtClean="0"/>
              <a:t>Because comparatively speaking, nothing in this course is THAT hard.</a:t>
            </a:r>
            <a:endParaRPr lang="en-US" sz="3200" dirty="0"/>
          </a:p>
        </p:txBody>
      </p:sp>
    </p:spTree>
    <p:extLst>
      <p:ext uri="{BB962C8B-B14F-4D97-AF65-F5344CB8AC3E}">
        <p14:creationId xmlns:p14="http://schemas.microsoft.com/office/powerpoint/2010/main" val="38403215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a:t>
            </a:r>
            <a:r>
              <a:rPr lang="en-US" altLang="en" sz="2800" smtClean="0">
                <a:latin typeface="Arial" panose="020B0604020202020204" pitchFamily="34" charset="0"/>
                <a:ea typeface="Roboto" panose="02000000000000000000" pitchFamily="2" charset="0"/>
                <a:cs typeface="Arial" panose="020B0604020202020204" pitchFamily="34" charset="0"/>
              </a:rPr>
              <a:t>Visual Studio Code</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r>
              <a:rPr lang="en-US" altLang="en" sz="2800" dirty="0">
                <a:latin typeface="Arial" panose="020B0604020202020204" pitchFamily="34" charset="0"/>
                <a:ea typeface="Roboto" panose="02000000000000000000" pitchFamily="2" charset="0"/>
                <a:cs typeface="Arial" panose="020B0604020202020204" pitchFamily="34" charset="0"/>
              </a:rPr>
              <a:t>CLI</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Google 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Sublime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9" name="Picture 8">
            <a:extLst>
              <a:ext uri="{FF2B5EF4-FFF2-40B4-BE49-F238E27FC236}">
                <a16:creationId xmlns:a16="http://schemas.microsoft.com/office/drawing/2014/main" xmlns="" id="{EB317EBF-1FD4-4A4A-BA13-2AE31A089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838200"/>
            <a:ext cx="5362575" cy="5362575"/>
          </a:xfrm>
          <a:prstGeom prst="rect">
            <a:avLst/>
          </a:prstGeom>
        </p:spPr>
      </p:pic>
    </p:spTree>
    <p:extLst>
      <p:ext uri="{BB962C8B-B14F-4D97-AF65-F5344CB8AC3E}">
        <p14:creationId xmlns:p14="http://schemas.microsoft.com/office/powerpoint/2010/main" val="181264508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99050"/>
            <a:ext cx="8948928" cy="4212336"/>
          </a:xfrm>
          <a:prstGeom prst="rect">
            <a:avLst/>
          </a:prstGeom>
        </p:spPr>
      </p:pic>
    </p:spTree>
    <p:extLst>
      <p:ext uri="{BB962C8B-B14F-4D97-AF65-F5344CB8AC3E}">
        <p14:creationId xmlns:p14="http://schemas.microsoft.com/office/powerpoint/2010/main" val="272830483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5" y="697259"/>
            <a:ext cx="8948928" cy="4212336"/>
          </a:xfrm>
          <a:prstGeom prst="rect">
            <a:avLst/>
          </a:prstGeom>
        </p:spPr>
      </p:pic>
    </p:spTree>
    <p:extLst>
      <p:ext uri="{BB962C8B-B14F-4D97-AF65-F5344CB8AC3E}">
        <p14:creationId xmlns:p14="http://schemas.microsoft.com/office/powerpoint/2010/main" val="9593241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sp>
        <p:nvSpPr>
          <p:cNvPr id="3" name="Rectangle 2"/>
          <p:cNvSpPr/>
          <p:nvPr/>
        </p:nvSpPr>
        <p:spPr>
          <a:xfrm>
            <a:off x="304800" y="914400"/>
            <a:ext cx="8686800"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B0604020202020204" pitchFamily="34" charset="0"/>
                <a:cs typeface="Arial" panose="020B0604020202020204" pitchFamily="34" charset="0"/>
              </a:rPr>
              <a:t>SNAPSHOT OF SOMETHING </a:t>
            </a:r>
          </a:p>
          <a:p>
            <a:pPr algn="ctr"/>
            <a:r>
              <a:rPr lang="en-US" sz="3600" b="1" dirty="0">
                <a:latin typeface="Arial" panose="020B0604020202020204" pitchFamily="34" charset="0"/>
                <a:cs typeface="Arial" panose="020B0604020202020204" pitchFamily="34" charset="0"/>
              </a:rPr>
              <a:t>YOU MADE GOES HERE!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1500"/>
            <a:ext cx="9144000" cy="5696830"/>
          </a:xfrm>
          <a:prstGeom prst="rect">
            <a:avLst/>
          </a:prstGeom>
        </p:spPr>
      </p:pic>
    </p:spTree>
    <p:extLst>
      <p:ext uri="{BB962C8B-B14F-4D97-AF65-F5344CB8AC3E}">
        <p14:creationId xmlns:p14="http://schemas.microsoft.com/office/powerpoint/2010/main" val="1674146947"/>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a:latin typeface="Arial" panose="020B0604020202020204" pitchFamily="34" charset="0"/>
                <a:ea typeface="Roboto" panose="02000000000000000000" pitchFamily="2" charset="0"/>
                <a:cs typeface="Arial" panose="020B0604020202020204" pitchFamily="34" charset="0"/>
              </a:rPr>
              <a:t>)</a:t>
            </a: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0" y="2133600"/>
            <a:ext cx="4876800" cy="4035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pic>
        <p:nvPicPr>
          <p:cNvPr id="5" name="Picture 4">
            <a:extLst>
              <a:ext uri="{FF2B5EF4-FFF2-40B4-BE49-F238E27FC236}">
                <a16:creationId xmlns="" xmlns:a16="http://schemas.microsoft.com/office/drawing/2014/main" id="{D4454208-2E13-473F-84D6-297C592DCB1F}"/>
              </a:ext>
            </a:extLst>
          </p:cNvPr>
          <p:cNvPicPr>
            <a:picLocks noChangeAspect="1"/>
          </p:cNvPicPr>
          <p:nvPr/>
        </p:nvPicPr>
        <p:blipFill>
          <a:blip r:embed="rId3"/>
          <a:stretch>
            <a:fillRect/>
          </a:stretch>
        </p:blipFill>
        <p:spPr>
          <a:xfrm>
            <a:off x="609600" y="762000"/>
            <a:ext cx="7928210" cy="6858000"/>
          </a:xfrm>
          <a:prstGeom prst="rect">
            <a:avLst/>
          </a:prstGeom>
        </p:spPr>
      </p:pic>
    </p:spTree>
    <p:extLst>
      <p:ext uri="{BB962C8B-B14F-4D97-AF65-F5344CB8AC3E}">
        <p14:creationId xmlns:p14="http://schemas.microsoft.com/office/powerpoint/2010/main" val="934186661"/>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https://www.youtube.com/watch?v=ieb6Svbc10E&amp;index=1&amp;list=PLgJ8UgkiorCnMLsUevoQRxH8t9bt7ne14</a:t>
            </a:r>
            <a:endParaRPr lang="en-US" dirty="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Next Class</a:t>
            </a:r>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Figure out where the GitHub Repo is for our class.</a:t>
            </a:r>
            <a:r>
              <a:rPr lang="en-US" sz="2000" dirty="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467600" cy="653854"/>
          </a:xfrm>
        </p:spPr>
        <p:txBody>
          <a:bodyPr numCol="1">
            <a:normAutofit/>
          </a:bodyPr>
          <a:lstStyle/>
          <a:p>
            <a:r>
              <a:rPr lang="en-US" dirty="0" smtClean="0"/>
              <a:t>Other Cool </a:t>
            </a:r>
            <a:r>
              <a:rPr lang="en-US" dirty="0"/>
              <a:t>Stuff I Made…</a:t>
            </a:r>
          </a:p>
        </p:txBody>
      </p:sp>
      <p:sp>
        <p:nvSpPr>
          <p:cNvPr id="3" name="TextBox 2">
            <a:extLst>
              <a:ext uri="{FF2B5EF4-FFF2-40B4-BE49-F238E27FC236}">
                <a16:creationId xmlns="" xmlns:a16="http://schemas.microsoft.com/office/drawing/2014/main" id="{49572D40-2879-4BCB-BF3B-A2F379AEBD58}"/>
              </a:ext>
            </a:extLst>
          </p:cNvPr>
          <p:cNvSpPr txBox="1"/>
          <p:nvPr/>
        </p:nvSpPr>
        <p:spPr>
          <a:xfrm>
            <a:off x="838200" y="1066800"/>
            <a:ext cx="7162800" cy="5509200"/>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hlinkClick r:id="rId3"/>
              </a:rPr>
              <a:t>www.nerdystickers.com</a:t>
            </a:r>
            <a:endParaRPr lang="en-US" sz="3200" dirty="0" smtClean="0"/>
          </a:p>
          <a:p>
            <a:pPr marL="285750" indent="-285750">
              <a:buFont typeface="Arial" panose="020B0604020202020204" pitchFamily="34" charset="0"/>
              <a:buChar char="•"/>
            </a:pPr>
            <a:r>
              <a:rPr lang="en-US" sz="3200" dirty="0" smtClean="0"/>
              <a:t>Ordinance </a:t>
            </a:r>
            <a:r>
              <a:rPr lang="en-US" sz="3200" dirty="0"/>
              <a:t>Information System – Marine Corps (OIS-MC)</a:t>
            </a:r>
          </a:p>
          <a:p>
            <a:pPr marL="285750" indent="-285750">
              <a:buFont typeface="Arial" panose="020B0604020202020204" pitchFamily="34" charset="0"/>
              <a:buChar char="•"/>
            </a:pPr>
            <a:r>
              <a:rPr lang="en-US" sz="3200" dirty="0"/>
              <a:t>V-22 Osprey Interactive Multimedia Instruction (USMC)</a:t>
            </a:r>
          </a:p>
          <a:p>
            <a:pPr marL="285750" indent="-285750">
              <a:buFont typeface="Arial" panose="020B0604020202020204" pitchFamily="34" charset="0"/>
              <a:buChar char="•"/>
            </a:pPr>
            <a:r>
              <a:rPr lang="en-US" sz="3200" dirty="0"/>
              <a:t>Satellite Reconnaissance Mission Order Tracking and Management System (NIMA)</a:t>
            </a:r>
          </a:p>
          <a:p>
            <a:pPr marL="285750" indent="-285750">
              <a:buFont typeface="Arial" panose="020B0604020202020204" pitchFamily="34" charset="0"/>
              <a:buChar char="•"/>
            </a:pPr>
            <a:r>
              <a:rPr lang="en-US" sz="3200" dirty="0"/>
              <a:t>TWL Test Presentation System</a:t>
            </a:r>
          </a:p>
          <a:p>
            <a:pPr marL="285750" indent="-285750">
              <a:buFont typeface="Arial" panose="020B0604020202020204" pitchFamily="34" charset="0"/>
              <a:buChar char="•"/>
            </a:pPr>
            <a:r>
              <a:rPr lang="en-US" sz="3200" dirty="0" err="1"/>
              <a:t>ScountNET</a:t>
            </a:r>
            <a:r>
              <a:rPr lang="en-US" sz="3200" dirty="0"/>
              <a:t> 2000 Training System (BSA)</a:t>
            </a:r>
          </a:p>
          <a:p>
            <a:pPr marL="285750" indent="-285750">
              <a:buFont typeface="Arial" panose="020B0604020202020204" pitchFamily="34" charset="0"/>
              <a:buChar char="•"/>
            </a:pPr>
            <a:endParaRPr lang="en-US" sz="3200" dirty="0"/>
          </a:p>
        </p:txBody>
      </p:sp>
    </p:spTree>
    <p:extLst>
      <p:ext uri="{BB962C8B-B14F-4D97-AF65-F5344CB8AC3E}">
        <p14:creationId xmlns:p14="http://schemas.microsoft.com/office/powerpoint/2010/main" val="21644458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467600" cy="653854"/>
          </a:xfrm>
        </p:spPr>
        <p:txBody>
          <a:bodyPr numCol="1">
            <a:normAutofit/>
          </a:bodyPr>
          <a:lstStyle/>
          <a:p>
            <a:r>
              <a:rPr lang="en-US" dirty="0" smtClean="0"/>
              <a:t>Housekeeping Items</a:t>
            </a:r>
            <a:endParaRPr lang="en-US" dirty="0"/>
          </a:p>
        </p:txBody>
      </p:sp>
      <p:sp>
        <p:nvSpPr>
          <p:cNvPr id="3" name="TextBox 2">
            <a:extLst>
              <a:ext uri="{FF2B5EF4-FFF2-40B4-BE49-F238E27FC236}">
                <a16:creationId xmlns="" xmlns:a16="http://schemas.microsoft.com/office/drawing/2014/main" id="{49572D40-2879-4BCB-BF3B-A2F379AEBD58}"/>
              </a:ext>
            </a:extLst>
          </p:cNvPr>
          <p:cNvSpPr txBox="1"/>
          <p:nvPr/>
        </p:nvSpPr>
        <p:spPr>
          <a:xfrm>
            <a:off x="533400" y="1219200"/>
            <a:ext cx="8077200" cy="5016758"/>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t>I’m not on Slack during class, so if you slack me something like “slow down” or ”repeat that”, I won’t see it.</a:t>
            </a:r>
          </a:p>
          <a:p>
            <a:pPr marL="285750" indent="-285750">
              <a:buFont typeface="Arial" panose="020B0604020202020204" pitchFamily="34" charset="0"/>
              <a:buChar char="•"/>
            </a:pPr>
            <a:r>
              <a:rPr lang="en-US" sz="3200" dirty="0" smtClean="0"/>
              <a:t>Your TA’s are on slack.  If you’re stuck, slack them directly or post to the channel.</a:t>
            </a:r>
          </a:p>
          <a:p>
            <a:pPr marL="285750" indent="-285750">
              <a:buFont typeface="Arial" panose="020B0604020202020204" pitchFamily="34" charset="0"/>
              <a:buChar char="•"/>
            </a:pPr>
            <a:r>
              <a:rPr lang="en-US" sz="3200" dirty="0" smtClean="0"/>
              <a:t>We go FAST in this class, especially early on.</a:t>
            </a:r>
          </a:p>
          <a:p>
            <a:pPr marL="285750" indent="-285750">
              <a:buFont typeface="Arial" panose="020B0604020202020204" pitchFamily="34" charset="0"/>
              <a:buChar char="•"/>
            </a:pPr>
            <a:r>
              <a:rPr lang="en-US" sz="3200" smtClean="0"/>
              <a:t>Biological waste stations</a:t>
            </a:r>
            <a:endParaRPr lang="en-US" sz="3200" dirty="0" smtClean="0"/>
          </a:p>
          <a:p>
            <a:pPr marL="285750" indent="-285750">
              <a:buFont typeface="Arial" panose="020B0604020202020204" pitchFamily="34" charset="0"/>
              <a:buChar char="•"/>
            </a:pPr>
            <a:r>
              <a:rPr lang="en-US" sz="3200" dirty="0" smtClean="0"/>
              <a:t>There are vending machines down the hall</a:t>
            </a:r>
          </a:p>
          <a:p>
            <a:pPr marL="285750" indent="-285750">
              <a:buFont typeface="Arial" panose="020B0604020202020204" pitchFamily="34" charset="0"/>
              <a:buChar char="•"/>
            </a:pPr>
            <a:r>
              <a:rPr lang="en-US" sz="3200" dirty="0" smtClean="0"/>
              <a:t>Chick-Fil-A and Jimmy Johns within walking distance across Hillcrest</a:t>
            </a:r>
            <a:endParaRPr lang="en-US" sz="3200" dirty="0"/>
          </a:p>
        </p:txBody>
      </p:sp>
    </p:spTree>
    <p:extLst>
      <p:ext uri="{BB962C8B-B14F-4D97-AF65-F5344CB8AC3E}">
        <p14:creationId xmlns:p14="http://schemas.microsoft.com/office/powerpoint/2010/main" val="59632066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1094745069"/>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12500</TotalTime>
  <Words>2736</Words>
  <Application>Microsoft Macintosh PowerPoint</Application>
  <PresentationFormat>On-screen Show (4:3)</PresentationFormat>
  <Paragraphs>521</Paragraphs>
  <Slides>63</Slides>
  <Notes>52</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63</vt:i4>
      </vt:variant>
    </vt:vector>
  </HeadingPairs>
  <TitlesOfParts>
    <vt:vector size="75" baseType="lpstr">
      <vt:lpstr>Calibri</vt:lpstr>
      <vt:lpstr>Calibri Light</vt:lpstr>
      <vt:lpstr>Mangal</vt:lpstr>
      <vt:lpstr>Roboto</vt:lpstr>
      <vt:lpstr>Wingdings</vt:lpstr>
      <vt:lpstr>Arial</vt:lpstr>
      <vt:lpstr>UCF - Theme</vt:lpstr>
      <vt:lpstr>1_Unbranded</vt:lpstr>
      <vt:lpstr>Rutgers - Theme</vt:lpstr>
      <vt:lpstr>Unbranded</vt:lpstr>
      <vt:lpstr>UTAustin</vt:lpstr>
      <vt:lpstr>UCLA</vt:lpstr>
      <vt:lpstr>The Zen of Coding</vt:lpstr>
      <vt:lpstr>I like to start with something funny</vt:lpstr>
      <vt:lpstr>Quick Introductions! (30 seconds)</vt:lpstr>
      <vt:lpstr>Instructor = … ?</vt:lpstr>
      <vt:lpstr>Some Cool Stuff I Made…</vt:lpstr>
      <vt:lpstr>Some Cool Stuff I Made…</vt:lpstr>
      <vt:lpstr>Other Cool Stuff I Made…</vt:lpstr>
      <vt:lpstr>Housekeeping Items</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Pulling Back the Curtain</vt:lpstr>
      <vt:lpstr>In 2007 I rode my bicycle 150 miles in 2 days </vt:lpstr>
      <vt:lpstr>In 2011 I was diagnosed with Dermatomyositis</vt:lpstr>
      <vt:lpstr>In 2016 I went into full remission</vt:lpstr>
      <vt:lpstr>And that’s why</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Bruce Van Horn</cp:lastModifiedBy>
  <cp:revision>1471</cp:revision>
  <cp:lastPrinted>2016-01-30T16:23:56Z</cp:lastPrinted>
  <dcterms:created xsi:type="dcterms:W3CDTF">2015-01-20T17:19:00Z</dcterms:created>
  <dcterms:modified xsi:type="dcterms:W3CDTF">2018-01-18T19:57:18Z</dcterms:modified>
</cp:coreProperties>
</file>